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82" r:id="rId1"/>
  </p:sldMasterIdLst>
  <p:sldIdLst>
    <p:sldId id="256" r:id="rId2"/>
    <p:sldId id="257" r:id="rId3"/>
    <p:sldId id="260" r:id="rId4"/>
    <p:sldId id="268" r:id="rId5"/>
    <p:sldId id="261" r:id="rId6"/>
    <p:sldId id="267" r:id="rId7"/>
    <p:sldId id="264" r:id="rId8"/>
    <p:sldId id="269" r:id="rId9"/>
    <p:sldId id="266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9" d="100"/>
          <a:sy n="89" d="100"/>
        </p:scale>
        <p:origin x="466" y="77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10.jpeg>
</file>

<file path=ppt/media/image11.png>
</file>

<file path=ppt/media/image12.jpeg>
</file>

<file path=ppt/media/image13.jpeg>
</file>

<file path=ppt/media/image14.jpeg>
</file>

<file path=ppt/media/image15.jpg>
</file>

<file path=ppt/media/image16.png>
</file>

<file path=ppt/media/image17.png>
</file>

<file path=ppt/media/image18.png>
</file>

<file path=ppt/media/image19.pn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 smtClean="0"/>
              <a:t>Modifiez le style des sous-titres du masque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6/5/2015</a:t>
            </a:fld>
            <a:endParaRPr lang="en-US" dirty="0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4785416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6/5/2015</a:t>
            </a:fld>
            <a:endParaRPr lang="en-US" dirty="0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389022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6/5/2015</a:t>
            </a:fld>
            <a:endParaRPr lang="en-US" dirty="0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032094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647F38-B617-4D2F-AE0A-013F0C4D2C57}" type="datetimeFigureOut">
              <a:rPr lang="en-US" smtClean="0"/>
              <a:pPr/>
              <a:t>6/5/2015</a:t>
            </a:fld>
            <a:endParaRPr lang="en-US" dirty="0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7799C9-84D9-46D2-A11E-BCF8A720529D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3795330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6/5/2015</a:t>
            </a:fld>
            <a:endParaRPr lang="en-US" dirty="0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2331466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BFA754-D5C3-4E66-96A6-867B257F58DC}" type="datetimeFigureOut">
              <a:rPr lang="en-US" smtClean="0"/>
              <a:pPr/>
              <a:t>6/5/2015</a:t>
            </a:fld>
            <a:endParaRPr lang="en-US" dirty="0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84065D-F351-4B03-BD91-D8A6B8D4B362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34724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6" name="Espace réservé du contenu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7" name="Espace réservé de la date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6/5/2015</a:t>
            </a:fld>
            <a:endParaRPr lang="en-US" dirty="0"/>
          </a:p>
        </p:txBody>
      </p:sp>
      <p:sp>
        <p:nvSpPr>
          <p:cNvPr id="8" name="Espace réservé du pied de page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711061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6/5/2015</a:t>
            </a:fld>
            <a:endParaRPr lang="en-US" dirty="0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015964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6/5/2015</a:t>
            </a:fld>
            <a:endParaRPr lang="en-US" dirty="0"/>
          </a:p>
        </p:txBody>
      </p:sp>
      <p:sp>
        <p:nvSpPr>
          <p:cNvPr id="3" name="Espace réservé du pied de page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989112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6/5/2015</a:t>
            </a:fld>
            <a:endParaRPr lang="en-US" dirty="0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3434708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pour une image 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fr-FR" smtClean="0"/>
              <a:t>Cliquez sur l'icône pour ajouter une image</a:t>
            </a:r>
            <a:endParaRPr lang="fr-FR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6/5/2015</a:t>
            </a:fld>
            <a:endParaRPr lang="en-US" dirty="0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20223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 t="-39000" b="-3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6/5/2015</a:t>
            </a:fld>
            <a:endParaRPr lang="en-US" dirty="0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426707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85" r:id="rId3"/>
    <p:sldLayoutId id="2147483686" r:id="rId4"/>
    <p:sldLayoutId id="2147483687" r:id="rId5"/>
    <p:sldLayoutId id="2147483688" r:id="rId6"/>
    <p:sldLayoutId id="2147483689" r:id="rId7"/>
    <p:sldLayoutId id="2147483690" r:id="rId8"/>
    <p:sldLayoutId id="2147483691" r:id="rId9"/>
    <p:sldLayoutId id="2147483692" r:id="rId10"/>
    <p:sldLayoutId id="214748369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jpg"/><Relationship Id="rId3" Type="http://schemas.openxmlformats.org/officeDocument/2006/relationships/image" Target="../media/image11.png"/><Relationship Id="rId7" Type="http://schemas.openxmlformats.org/officeDocument/2006/relationships/image" Target="../media/image4.pn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jpeg"/><Relationship Id="rId5" Type="http://schemas.openxmlformats.org/officeDocument/2006/relationships/image" Target="../media/image13.jpeg"/><Relationship Id="rId4" Type="http://schemas.openxmlformats.org/officeDocument/2006/relationships/image" Target="../media/image12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1500457" y="728033"/>
            <a:ext cx="9144000" cy="1052513"/>
          </a:xfrm>
        </p:spPr>
        <p:txBody>
          <a:bodyPr/>
          <a:lstStyle/>
          <a:p>
            <a:r>
              <a:rPr lang="fr-FR" b="1" dirty="0" err="1" smtClean="0">
                <a:latin typeface="Arial Black" panose="020B0A04020102020204" pitchFamily="34" charset="0"/>
              </a:rPr>
              <a:t>Cellulis</a:t>
            </a:r>
            <a:r>
              <a:rPr lang="fr-FR" b="1" dirty="0" smtClean="0">
                <a:latin typeface="Arial Black" panose="020B0A04020102020204" pitchFamily="34" charset="0"/>
              </a:rPr>
              <a:t> </a:t>
            </a:r>
            <a:r>
              <a:rPr lang="fr-FR" b="1" dirty="0" err="1" smtClean="0">
                <a:latin typeface="Arial Black" panose="020B0A04020102020204" pitchFamily="34" charset="0"/>
              </a:rPr>
              <a:t>Bellum</a:t>
            </a:r>
            <a:endParaRPr lang="fr-FR" b="1" dirty="0">
              <a:latin typeface="Arial Black" panose="020B0A04020102020204" pitchFamily="34" charset="0"/>
            </a:endParaRPr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2012708" y="4524529"/>
            <a:ext cx="8631749" cy="1380229"/>
          </a:xfrm>
        </p:spPr>
        <p:txBody>
          <a:bodyPr>
            <a:noAutofit/>
          </a:bodyPr>
          <a:lstStyle/>
          <a:p>
            <a:pPr algn="l"/>
            <a:r>
              <a:rPr lang="fr-FR" b="1" dirty="0" smtClean="0">
                <a:latin typeface="Arial Black" panose="020B0A040201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2 Joueurs					Genre : Stratégie</a:t>
            </a:r>
          </a:p>
          <a:p>
            <a:pPr algn="l"/>
            <a:r>
              <a:rPr lang="fr-FR" b="1" dirty="0" smtClean="0">
                <a:latin typeface="Arial Black" panose="020B0A040201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A partir de </a:t>
            </a:r>
            <a:r>
              <a:rPr lang="fr-FR" b="1" dirty="0">
                <a:latin typeface="Arial Black" panose="020B0A040201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9</a:t>
            </a:r>
            <a:r>
              <a:rPr lang="fr-FR" b="1" dirty="0" smtClean="0">
                <a:latin typeface="Arial Black" panose="020B0A040201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 ans et plus		30~45 minutes</a:t>
            </a:r>
          </a:p>
          <a:p>
            <a:r>
              <a:rPr lang="fr-FR" b="1" dirty="0" smtClean="0">
                <a:latin typeface="Arial Black" panose="020B0A040201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Victoire par capture de territoire</a:t>
            </a:r>
          </a:p>
        </p:txBody>
      </p:sp>
      <p:pic>
        <p:nvPicPr>
          <p:cNvPr id="5" name="Imag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38035" y="1914233"/>
            <a:ext cx="5868843" cy="21628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46632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732706" y="396815"/>
            <a:ext cx="10515600" cy="879805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fr-FR" sz="4800" b="1" dirty="0" smtClean="0">
                <a:latin typeface="Arial Black" panose="020B0A04020102020204" pitchFamily="34" charset="0"/>
              </a:rPr>
              <a:t>Contexte</a:t>
            </a:r>
            <a:endParaRPr lang="fr-FR" sz="4800" b="1" dirty="0">
              <a:latin typeface="Arial Black" panose="020B0A04020102020204" pitchFamily="34" charset="0"/>
            </a:endParaRP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443740" y="2165389"/>
            <a:ext cx="5274890" cy="3021105"/>
          </a:xfrm>
        </p:spPr>
        <p:txBody>
          <a:bodyPr vert="horz" lIns="91440" tIns="45720" rIns="91440" bIns="45720" rtlCol="0" anchor="b">
            <a:noAutofit/>
          </a:bodyPr>
          <a:lstStyle/>
          <a:p>
            <a:pPr>
              <a:spcBef>
                <a:spcPct val="0"/>
              </a:spcBef>
            </a:pPr>
            <a:r>
              <a:rPr lang="fr-FR" sz="2400" dirty="0" smtClean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imaginé </a:t>
            </a:r>
            <a:r>
              <a:rPr lang="fr-FR" sz="2400" dirty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à partir du matériel d’un jeu tangible nommé </a:t>
            </a:r>
            <a:r>
              <a:rPr lang="fr-FR" sz="2400" dirty="0" err="1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Dablot</a:t>
            </a:r>
            <a:r>
              <a:rPr lang="fr-FR" sz="2400" dirty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 </a:t>
            </a:r>
            <a:r>
              <a:rPr lang="fr-FR" sz="2400" dirty="0" err="1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Prejjesne</a:t>
            </a:r>
            <a:r>
              <a:rPr lang="fr-FR" sz="2400" dirty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.</a:t>
            </a:r>
          </a:p>
          <a:p>
            <a:pPr marL="0" indent="0">
              <a:spcBef>
                <a:spcPct val="0"/>
              </a:spcBef>
              <a:buNone/>
            </a:pPr>
            <a:endParaRPr lang="fr-FR" sz="2400" dirty="0">
              <a:latin typeface="Arial Unicode MS" panose="020B0604020202020204" pitchFamily="34" charset="-128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  <a:p>
            <a:pPr>
              <a:spcBef>
                <a:spcPct val="0"/>
              </a:spcBef>
            </a:pPr>
            <a:r>
              <a:rPr lang="fr-FR" sz="2400" dirty="0" smtClean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Le </a:t>
            </a:r>
            <a:r>
              <a:rPr lang="fr-FR" sz="2400" dirty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plateau </a:t>
            </a:r>
            <a:r>
              <a:rPr lang="fr-FR" sz="2400" dirty="0" smtClean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comporte </a:t>
            </a:r>
            <a:r>
              <a:rPr lang="fr-FR" sz="2400" dirty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une grille de 5x6 cases. Ce qui fait 72 intersections.</a:t>
            </a:r>
          </a:p>
          <a:p>
            <a:pPr>
              <a:spcBef>
                <a:spcPct val="0"/>
              </a:spcBef>
            </a:pPr>
            <a:endParaRPr lang="fr-FR" sz="2400" dirty="0">
              <a:latin typeface="Arial Unicode MS" panose="020B0604020202020204" pitchFamily="34" charset="-128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  <a:p>
            <a:pPr>
              <a:spcBef>
                <a:spcPct val="0"/>
              </a:spcBef>
            </a:pPr>
            <a:r>
              <a:rPr lang="fr-FR" sz="2400" dirty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On joue avec 2 sets de 30 pions de couleur </a:t>
            </a:r>
            <a:r>
              <a:rPr lang="fr-FR" sz="2400" dirty="0" smtClean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différente </a:t>
            </a:r>
            <a:r>
              <a:rPr lang="fr-FR" sz="2400" dirty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dont 28 petits, 1 moyen et 1 gros</a:t>
            </a:r>
            <a:r>
              <a:rPr lang="fr-FR" sz="2400" dirty="0" smtClean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.</a:t>
            </a:r>
            <a:endParaRPr lang="fr-FR" sz="6600" dirty="0">
              <a:latin typeface="Arial Black" panose="020B0A04020102020204" pitchFamily="34" charset="0"/>
              <a:ea typeface="+mj-ea"/>
              <a:cs typeface="+mj-cs"/>
            </a:endParaRPr>
          </a:p>
        </p:txBody>
      </p:sp>
      <p:pic>
        <p:nvPicPr>
          <p:cNvPr id="5" name="Picture 2" descr="http://www.harmoniedubois.net/wp-content/uploads/2014/07/IMG_9906_DxO_raw-Copier.jp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86" t="41884" r="10582"/>
          <a:stretch/>
        </p:blipFill>
        <p:spPr bwMode="auto">
          <a:xfrm>
            <a:off x="6121135" y="2165389"/>
            <a:ext cx="5839527" cy="26125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Imag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532887">
            <a:off x="5901920" y="1793511"/>
            <a:ext cx="438429" cy="1001334"/>
          </a:xfrm>
          <a:prstGeom prst="rect">
            <a:avLst/>
          </a:prstGeom>
          <a:noFill/>
        </p:spPr>
      </p:pic>
      <p:pic>
        <p:nvPicPr>
          <p:cNvPr id="6" name="Imag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532887">
            <a:off x="11527852" y="4277293"/>
            <a:ext cx="438429" cy="1001334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45953850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4699270" y="480268"/>
            <a:ext cx="2909369" cy="637632"/>
          </a:xfrm>
        </p:spPr>
        <p:txBody>
          <a:bodyPr>
            <a:noAutofit/>
          </a:bodyPr>
          <a:lstStyle/>
          <a:p>
            <a:r>
              <a:rPr lang="fr-FR" b="1" dirty="0" smtClean="0">
                <a:latin typeface="Arial Black" panose="020B0A04020102020204" pitchFamily="34" charset="0"/>
              </a:rPr>
              <a:t>Objectif</a:t>
            </a:r>
            <a:endParaRPr lang="fr-FR" b="1" dirty="0">
              <a:latin typeface="Arial Black" panose="020B0A04020102020204" pitchFamily="34" charset="0"/>
            </a:endParaRPr>
          </a:p>
        </p:txBody>
      </p:sp>
      <p:sp>
        <p:nvSpPr>
          <p:cNvPr id="7" name="Espace réservé du contenu 2"/>
          <p:cNvSpPr txBox="1">
            <a:spLocks/>
          </p:cNvSpPr>
          <p:nvPr/>
        </p:nvSpPr>
        <p:spPr>
          <a:xfrm>
            <a:off x="250705" y="1735790"/>
            <a:ext cx="5702420" cy="3650148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2857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24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20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8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6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4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4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4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4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4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7000"/>
              </a:lnSpc>
              <a:spcAft>
                <a:spcPts val="0"/>
              </a:spcAft>
              <a:buClrTx/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tx1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La partie prend fin lorsque l’un des deux noyaux est détruit</a:t>
            </a:r>
          </a:p>
          <a:p>
            <a:endParaRPr lang="fr-FR" dirty="0" smtClean="0">
              <a:solidFill>
                <a:schemeClr val="tx1"/>
              </a:solidFill>
              <a:latin typeface="Arial Unicode MS" panose="020B0604020202020204" pitchFamily="34" charset="-128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  <a:p>
            <a:pPr>
              <a:lnSpc>
                <a:spcPct val="107000"/>
              </a:lnSpc>
              <a:buClrTx/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tx1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Le gagnant est celui qui obtient le plus grand territoire en fin de partie.</a:t>
            </a:r>
          </a:p>
          <a:p>
            <a:endParaRPr lang="fr-FR" dirty="0" smtClean="0">
              <a:solidFill>
                <a:schemeClr val="tx1"/>
              </a:solidFill>
              <a:latin typeface="Arial Unicode MS" panose="020B0604020202020204" pitchFamily="34" charset="-128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  <a:p>
            <a:pPr>
              <a:lnSpc>
                <a:spcPct val="107000"/>
              </a:lnSpc>
              <a:buClrTx/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tx1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Les territoires peuvent se superposer.</a:t>
            </a:r>
          </a:p>
          <a:p>
            <a:endParaRPr lang="fr-FR" sz="2600" dirty="0">
              <a:solidFill>
                <a:schemeClr val="tx1"/>
              </a:solidFill>
              <a:latin typeface="Arial Unicode MS" panose="020B0604020202020204" pitchFamily="34" charset="-128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  <p:pic>
        <p:nvPicPr>
          <p:cNvPr id="5" name="Image 4"/>
          <p:cNvPicPr>
            <a:picLocks noChangeAspect="1"/>
          </p:cNvPicPr>
          <p:nvPr/>
        </p:nvPicPr>
        <p:blipFill rotWithShape="1">
          <a:blip r:embed="rId2"/>
          <a:srcRect l="26962" t="20649" r="27415" b="18109"/>
          <a:stretch/>
        </p:blipFill>
        <p:spPr>
          <a:xfrm>
            <a:off x="6525078" y="1634328"/>
            <a:ext cx="5387370" cy="4519821"/>
          </a:xfrm>
          <a:prstGeom prst="rect">
            <a:avLst/>
          </a:prstGeom>
        </p:spPr>
      </p:pic>
      <p:grpSp>
        <p:nvGrpSpPr>
          <p:cNvPr id="15" name="Groupe 14"/>
          <p:cNvGrpSpPr/>
          <p:nvPr/>
        </p:nvGrpSpPr>
        <p:grpSpPr>
          <a:xfrm>
            <a:off x="6601648" y="1858907"/>
            <a:ext cx="2754275" cy="4228567"/>
            <a:chOff x="6563548" y="1847850"/>
            <a:chExt cx="2754275" cy="4228567"/>
          </a:xfrm>
        </p:grpSpPr>
        <p:grpSp>
          <p:nvGrpSpPr>
            <p:cNvPr id="13" name="Groupe 12"/>
            <p:cNvGrpSpPr/>
            <p:nvPr/>
          </p:nvGrpSpPr>
          <p:grpSpPr>
            <a:xfrm>
              <a:off x="6742263" y="1847850"/>
              <a:ext cx="2575560" cy="3793401"/>
              <a:chOff x="6742263" y="1847850"/>
              <a:chExt cx="2575560" cy="3793401"/>
            </a:xfrm>
            <a:solidFill>
              <a:schemeClr val="accent6">
                <a:lumMod val="50000"/>
                <a:alpha val="25000"/>
              </a:schemeClr>
            </a:solidFill>
          </p:grpSpPr>
          <p:sp>
            <p:nvSpPr>
              <p:cNvPr id="10" name="Rectangle 9"/>
              <p:cNvSpPr/>
              <p:nvPr/>
            </p:nvSpPr>
            <p:spPr>
              <a:xfrm>
                <a:off x="6742263" y="1847850"/>
                <a:ext cx="2476500" cy="2438400"/>
              </a:xfrm>
              <a:prstGeom prst="rect">
                <a:avLst/>
              </a:prstGeom>
              <a:solidFill>
                <a:srgbClr val="92D050">
                  <a:alpha val="5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11" name="Triangle isocèle 10"/>
              <p:cNvSpPr/>
              <p:nvPr/>
            </p:nvSpPr>
            <p:spPr>
              <a:xfrm rot="3982965">
                <a:off x="7289161" y="3612589"/>
                <a:ext cx="1871263" cy="2186061"/>
              </a:xfrm>
              <a:prstGeom prst="triangle">
                <a:avLst>
                  <a:gd name="adj" fmla="val 49472"/>
                </a:avLst>
              </a:prstGeom>
              <a:solidFill>
                <a:srgbClr val="92D050">
                  <a:alpha val="5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</p:grpSp>
        <p:sp>
          <p:nvSpPr>
            <p:cNvPr id="14" name="Triangle isocèle 13"/>
            <p:cNvSpPr/>
            <p:nvPr/>
          </p:nvSpPr>
          <p:spPr>
            <a:xfrm rot="20618605">
              <a:off x="6563548" y="4133018"/>
              <a:ext cx="748493" cy="1943399"/>
            </a:xfrm>
            <a:custGeom>
              <a:avLst/>
              <a:gdLst>
                <a:gd name="connsiteX0" fmla="*/ 0 w 822009"/>
                <a:gd name="connsiteY0" fmla="*/ 1482649 h 1482649"/>
                <a:gd name="connsiteX1" fmla="*/ 411005 w 822009"/>
                <a:gd name="connsiteY1" fmla="*/ 0 h 1482649"/>
                <a:gd name="connsiteX2" fmla="*/ 822009 w 822009"/>
                <a:gd name="connsiteY2" fmla="*/ 1482649 h 1482649"/>
                <a:gd name="connsiteX3" fmla="*/ 0 w 822009"/>
                <a:gd name="connsiteY3" fmla="*/ 1482649 h 1482649"/>
                <a:gd name="connsiteX0" fmla="*/ 0 w 669514"/>
                <a:gd name="connsiteY0" fmla="*/ 1482649 h 1765476"/>
                <a:gd name="connsiteX1" fmla="*/ 411005 w 669514"/>
                <a:gd name="connsiteY1" fmla="*/ 0 h 1765476"/>
                <a:gd name="connsiteX2" fmla="*/ 669514 w 669514"/>
                <a:gd name="connsiteY2" fmla="*/ 1765476 h 1765476"/>
                <a:gd name="connsiteX3" fmla="*/ 0 w 669514"/>
                <a:gd name="connsiteY3" fmla="*/ 1482649 h 1765476"/>
                <a:gd name="connsiteX0" fmla="*/ 0 w 669514"/>
                <a:gd name="connsiteY0" fmla="*/ 1519207 h 1802034"/>
                <a:gd name="connsiteX1" fmla="*/ 421734 w 669514"/>
                <a:gd name="connsiteY1" fmla="*/ 0 h 1802034"/>
                <a:gd name="connsiteX2" fmla="*/ 669514 w 669514"/>
                <a:gd name="connsiteY2" fmla="*/ 1802034 h 1802034"/>
                <a:gd name="connsiteX3" fmla="*/ 0 w 669514"/>
                <a:gd name="connsiteY3" fmla="*/ 1519207 h 1802034"/>
                <a:gd name="connsiteX0" fmla="*/ 0 w 748493"/>
                <a:gd name="connsiteY0" fmla="*/ 1585368 h 1802034"/>
                <a:gd name="connsiteX1" fmla="*/ 500713 w 748493"/>
                <a:gd name="connsiteY1" fmla="*/ 0 h 1802034"/>
                <a:gd name="connsiteX2" fmla="*/ 748493 w 748493"/>
                <a:gd name="connsiteY2" fmla="*/ 1802034 h 1802034"/>
                <a:gd name="connsiteX3" fmla="*/ 0 w 748493"/>
                <a:gd name="connsiteY3" fmla="*/ 1585368 h 1802034"/>
                <a:gd name="connsiteX0" fmla="*/ 0 w 748493"/>
                <a:gd name="connsiteY0" fmla="*/ 1610602 h 1827268"/>
                <a:gd name="connsiteX1" fmla="*/ 448559 w 748493"/>
                <a:gd name="connsiteY1" fmla="*/ 0 h 1827268"/>
                <a:gd name="connsiteX2" fmla="*/ 748493 w 748493"/>
                <a:gd name="connsiteY2" fmla="*/ 1827268 h 1827268"/>
                <a:gd name="connsiteX3" fmla="*/ 0 w 748493"/>
                <a:gd name="connsiteY3" fmla="*/ 1610602 h 1827268"/>
                <a:gd name="connsiteX0" fmla="*/ 0 w 748493"/>
                <a:gd name="connsiteY0" fmla="*/ 1726733 h 1943399"/>
                <a:gd name="connsiteX1" fmla="*/ 492569 w 748493"/>
                <a:gd name="connsiteY1" fmla="*/ 0 h 1943399"/>
                <a:gd name="connsiteX2" fmla="*/ 748493 w 748493"/>
                <a:gd name="connsiteY2" fmla="*/ 1943399 h 1943399"/>
                <a:gd name="connsiteX3" fmla="*/ 0 w 748493"/>
                <a:gd name="connsiteY3" fmla="*/ 1726733 h 19433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48493" h="1943399">
                  <a:moveTo>
                    <a:pt x="0" y="1726733"/>
                  </a:moveTo>
                  <a:lnTo>
                    <a:pt x="492569" y="0"/>
                  </a:lnTo>
                  <a:lnTo>
                    <a:pt x="748493" y="1943399"/>
                  </a:lnTo>
                  <a:lnTo>
                    <a:pt x="0" y="1726733"/>
                  </a:lnTo>
                  <a:close/>
                </a:path>
              </a:pathLst>
            </a:custGeom>
            <a:solidFill>
              <a:srgbClr val="92D050">
                <a:alpha val="5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pic>
        <p:nvPicPr>
          <p:cNvPr id="12" name="Image 1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7263539">
            <a:off x="11538389" y="1133661"/>
            <a:ext cx="438429" cy="1001334"/>
          </a:xfrm>
          <a:prstGeom prst="rect">
            <a:avLst/>
          </a:prstGeom>
          <a:noFill/>
        </p:spPr>
      </p:pic>
      <p:pic>
        <p:nvPicPr>
          <p:cNvPr id="16" name="Image 1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8111455">
            <a:off x="6305864" y="5460394"/>
            <a:ext cx="438429" cy="1001334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26761047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90160" y="192597"/>
            <a:ext cx="8505667" cy="6425435"/>
          </a:xfrm>
          <a:prstGeom prst="rect">
            <a:avLst/>
          </a:prstGeom>
        </p:spPr>
      </p:pic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337868" y="365125"/>
            <a:ext cx="3052292" cy="1325563"/>
          </a:xfrm>
        </p:spPr>
        <p:txBody>
          <a:bodyPr/>
          <a:lstStyle/>
          <a:p>
            <a:r>
              <a:rPr lang="fr-FR" dirty="0" smtClean="0"/>
              <a:t>Mécaniques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1060078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907876" y="457201"/>
            <a:ext cx="8193657" cy="888431"/>
          </a:xfrm>
        </p:spPr>
        <p:txBody>
          <a:bodyPr>
            <a:noAutofit/>
          </a:bodyPr>
          <a:lstStyle/>
          <a:p>
            <a:r>
              <a:rPr lang="fr-FR" sz="4000" b="1" dirty="0" smtClean="0">
                <a:latin typeface="Arial Black" panose="020B0A04020102020204" pitchFamily="34" charset="0"/>
              </a:rPr>
              <a:t>Apports </a:t>
            </a:r>
            <a:r>
              <a:rPr lang="fr-FR" sz="4000" b="1" dirty="0">
                <a:latin typeface="Arial Black" panose="020B0A04020102020204" pitchFamily="34" charset="0"/>
              </a:rPr>
              <a:t>de la numérisation</a:t>
            </a:r>
          </a:p>
        </p:txBody>
      </p:sp>
      <p:pic>
        <p:nvPicPr>
          <p:cNvPr id="8" name="Image 7"/>
          <p:cNvPicPr>
            <a:picLocks noChangeAspect="1"/>
          </p:cNvPicPr>
          <p:nvPr/>
        </p:nvPicPr>
        <p:blipFill rotWithShape="1">
          <a:blip r:embed="rId2"/>
          <a:srcRect l="14167" t="2296" r="14584" b="4667"/>
          <a:stretch/>
        </p:blipFill>
        <p:spPr>
          <a:xfrm>
            <a:off x="6003669" y="1504129"/>
            <a:ext cx="5809904" cy="4267393"/>
          </a:xfrm>
          <a:prstGeom prst="rect">
            <a:avLst/>
          </a:prstGeom>
        </p:spPr>
      </p:pic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173967" y="1420184"/>
            <a:ext cx="5073282" cy="4351338"/>
          </a:xfrm>
        </p:spPr>
        <p:txBody>
          <a:bodyPr/>
          <a:lstStyle/>
          <a:p>
            <a:r>
              <a:rPr lang="fr-FR" sz="3200" dirty="0" smtClean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Absence de contraintes matérielles</a:t>
            </a:r>
          </a:p>
          <a:p>
            <a:r>
              <a:rPr lang="fr-FR" sz="3200" dirty="0" smtClean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Automatisation</a:t>
            </a:r>
          </a:p>
          <a:p>
            <a:r>
              <a:rPr lang="fr-FR" sz="3200" dirty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U</a:t>
            </a:r>
            <a:r>
              <a:rPr lang="fr-FR" sz="3200" dirty="0" smtClean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ne expérience différente</a:t>
            </a:r>
          </a:p>
          <a:p>
            <a:pPr lvl="2"/>
            <a:r>
              <a:rPr lang="fr-FR" sz="2400" dirty="0" smtClean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Effets visuels</a:t>
            </a:r>
          </a:p>
          <a:p>
            <a:pPr lvl="2"/>
            <a:r>
              <a:rPr lang="fr-FR" sz="2400" dirty="0" smtClean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Effets sonores</a:t>
            </a:r>
          </a:p>
          <a:p>
            <a:pPr lvl="2"/>
            <a:r>
              <a:rPr lang="fr-FR" sz="2400" dirty="0" smtClean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Ambiance</a:t>
            </a:r>
          </a:p>
          <a:p>
            <a:pPr lvl="2"/>
            <a:endParaRPr lang="fr-FR" dirty="0" smtClean="0"/>
          </a:p>
        </p:txBody>
      </p:sp>
      <p:pic>
        <p:nvPicPr>
          <p:cNvPr id="6" name="Imag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7948643">
            <a:off x="11414303" y="1110417"/>
            <a:ext cx="438429" cy="1001334"/>
          </a:xfrm>
          <a:prstGeom prst="rect">
            <a:avLst/>
          </a:prstGeom>
          <a:noFill/>
        </p:spPr>
      </p:pic>
      <p:pic>
        <p:nvPicPr>
          <p:cNvPr id="7" name="Imag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7948643">
            <a:off x="5785489" y="5407765"/>
            <a:ext cx="438429" cy="1001334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4812516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Espace réservé du contenu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5846" y="2161018"/>
            <a:ext cx="5923976" cy="4442982"/>
          </a:xfrm>
        </p:spPr>
      </p:pic>
      <p:pic>
        <p:nvPicPr>
          <p:cNvPr id="5" name="Image 4"/>
          <p:cNvPicPr>
            <a:picLocks noChangeAspect="1"/>
          </p:cNvPicPr>
          <p:nvPr/>
        </p:nvPicPr>
        <p:blipFill rotWithShape="1">
          <a:blip r:embed="rId3"/>
          <a:srcRect l="19917" t="11333" r="19917" b="8963"/>
          <a:stretch/>
        </p:blipFill>
        <p:spPr>
          <a:xfrm>
            <a:off x="5905651" y="162560"/>
            <a:ext cx="6012944" cy="4480559"/>
          </a:xfrm>
          <a:prstGeom prst="rect">
            <a:avLst/>
          </a:prstGeom>
        </p:spPr>
      </p:pic>
      <p:sp>
        <p:nvSpPr>
          <p:cNvPr id="6" name="Titre 1"/>
          <p:cNvSpPr>
            <a:spLocks noGrp="1"/>
          </p:cNvSpPr>
          <p:nvPr>
            <p:ph type="title"/>
          </p:nvPr>
        </p:nvSpPr>
        <p:spPr>
          <a:xfrm>
            <a:off x="1011527" y="487681"/>
            <a:ext cx="4208444" cy="888431"/>
          </a:xfrm>
        </p:spPr>
        <p:txBody>
          <a:bodyPr>
            <a:noAutofit/>
          </a:bodyPr>
          <a:lstStyle/>
          <a:p>
            <a:r>
              <a:rPr lang="fr-FR" sz="4000" b="1" dirty="0" smtClean="0">
                <a:latin typeface="Arial Black" panose="020B0A04020102020204" pitchFamily="34" charset="0"/>
              </a:rPr>
              <a:t>Graphismes</a:t>
            </a:r>
            <a:endParaRPr lang="fr-FR" sz="4000" b="1" dirty="0"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534599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3845517" y="457551"/>
            <a:ext cx="3890225" cy="974618"/>
          </a:xfrm>
        </p:spPr>
        <p:txBody>
          <a:bodyPr>
            <a:normAutofit/>
          </a:bodyPr>
          <a:lstStyle/>
          <a:p>
            <a:r>
              <a:rPr lang="fr-FR" b="1" dirty="0">
                <a:latin typeface="Arial Black" panose="020B0A04020102020204" pitchFamily="34" charset="0"/>
              </a:rPr>
              <a:t>Références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536942" y="1434856"/>
            <a:ext cx="3863194" cy="470940"/>
          </a:xfrm>
        </p:spPr>
        <p:txBody>
          <a:bodyPr>
            <a:noAutofit/>
          </a:bodyPr>
          <a:lstStyle/>
          <a:p>
            <a:r>
              <a:rPr lang="fr-FR" u="sng" dirty="0" smtClean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Graphiques</a:t>
            </a:r>
          </a:p>
        </p:txBody>
      </p:sp>
      <p:sp>
        <p:nvSpPr>
          <p:cNvPr id="5" name="Espace réservé du contenu 2"/>
          <p:cNvSpPr txBox="1">
            <a:spLocks/>
          </p:cNvSpPr>
          <p:nvPr/>
        </p:nvSpPr>
        <p:spPr>
          <a:xfrm>
            <a:off x="7735742" y="1432169"/>
            <a:ext cx="3863194" cy="470940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92500" lnSpcReduction="10000"/>
          </a:bodyPr>
          <a:lstStyle>
            <a:lvl1pPr marL="2857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24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20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8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6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4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4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4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4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4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>
              <a:buClrTx/>
            </a:pPr>
            <a:r>
              <a:rPr lang="fr-FR" sz="2800" u="sng" dirty="0" smtClean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Thématiques</a:t>
            </a:r>
          </a:p>
        </p:txBody>
      </p:sp>
      <p:pic>
        <p:nvPicPr>
          <p:cNvPr id="8" name="Imag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69402" y="2092256"/>
            <a:ext cx="2430734" cy="2323782"/>
          </a:xfrm>
          <a:prstGeom prst="rect">
            <a:avLst/>
          </a:prstGeom>
        </p:spPr>
      </p:pic>
      <p:pic>
        <p:nvPicPr>
          <p:cNvPr id="11" name="Image 10"/>
          <p:cNvPicPr>
            <a:picLocks noChangeAspect="1"/>
          </p:cNvPicPr>
          <p:nvPr/>
        </p:nvPicPr>
        <p:blipFill rotWithShape="1">
          <a:blip r:embed="rId3"/>
          <a:srcRect l="23523" t="45182" r="39042" b="28279"/>
          <a:stretch/>
        </p:blipFill>
        <p:spPr>
          <a:xfrm>
            <a:off x="16704463" y="7698716"/>
            <a:ext cx="1810716" cy="722064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1026" name="Picture 2" descr="https://scalenis.files.wordpress.com/2009/04/b9b673bd.jpg?w=300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09550" y="1896893"/>
            <a:ext cx="2349258" cy="2349258"/>
          </a:xfrm>
          <a:prstGeom prst="ellipse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http://www.encycleau.org/Media/contenu/120.jp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58808" y="4490555"/>
            <a:ext cx="2519296" cy="16951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http://www.nirgal.net/graphics/cellule.jpg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00004" y="4593642"/>
            <a:ext cx="2381250" cy="18097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Espace réservé du contenu 2"/>
          <p:cNvSpPr txBox="1">
            <a:spLocks/>
          </p:cNvSpPr>
          <p:nvPr/>
        </p:nvSpPr>
        <p:spPr>
          <a:xfrm>
            <a:off x="2181455" y="4416038"/>
            <a:ext cx="2009896" cy="32611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fr-FR" sz="1400" dirty="0" smtClean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Sketch de production </a:t>
            </a:r>
            <a:r>
              <a:rPr lang="fr-FR" sz="1400" dirty="0" err="1" smtClean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Giantmicrobes</a:t>
            </a:r>
            <a:endParaRPr lang="fr-FR" sz="1800" dirty="0" smtClean="0">
              <a:latin typeface="Arial Unicode MS" panose="020B0604020202020204" pitchFamily="34" charset="-128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  <p:sp>
        <p:nvSpPr>
          <p:cNvPr id="16" name="Espace réservé du contenu 2"/>
          <p:cNvSpPr txBox="1">
            <a:spLocks/>
          </p:cNvSpPr>
          <p:nvPr/>
        </p:nvSpPr>
        <p:spPr>
          <a:xfrm>
            <a:off x="234789" y="6328501"/>
            <a:ext cx="3028916" cy="25249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fr-FR" sz="2400" baseline="30000" dirty="0" err="1" smtClean="0"/>
              <a:t>Nenji</a:t>
            </a:r>
            <a:r>
              <a:rPr lang="fr-FR" sz="2400" baseline="30000" dirty="0" smtClean="0"/>
              <a:t> </a:t>
            </a:r>
            <a:r>
              <a:rPr lang="fr-FR" sz="2400" baseline="30000" dirty="0"/>
              <a:t>du manga </a:t>
            </a:r>
            <a:r>
              <a:rPr lang="fr-FR" sz="2400" baseline="30000" dirty="0" err="1"/>
              <a:t>Kyoukai</a:t>
            </a:r>
            <a:r>
              <a:rPr lang="fr-FR" sz="2400" baseline="30000" dirty="0"/>
              <a:t> </a:t>
            </a:r>
            <a:r>
              <a:rPr lang="fr-FR" sz="2400" baseline="30000" dirty="0" err="1"/>
              <a:t>Senjou</a:t>
            </a:r>
            <a:r>
              <a:rPr lang="fr-FR" sz="2400" baseline="30000" dirty="0"/>
              <a:t> no Horizon</a:t>
            </a:r>
          </a:p>
        </p:txBody>
      </p:sp>
      <p:sp>
        <p:nvSpPr>
          <p:cNvPr id="17" name="Espace réservé du contenu 2"/>
          <p:cNvSpPr txBox="1">
            <a:spLocks/>
          </p:cNvSpPr>
          <p:nvPr/>
        </p:nvSpPr>
        <p:spPr>
          <a:xfrm>
            <a:off x="4525032" y="6403392"/>
            <a:ext cx="2009896" cy="32611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fr-FR" sz="1400" dirty="0" smtClean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Schéma cellulaire</a:t>
            </a:r>
            <a:endParaRPr lang="fr-FR" sz="1800" dirty="0" smtClean="0">
              <a:latin typeface="Arial Unicode MS" panose="020B0604020202020204" pitchFamily="34" charset="-128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  <p:sp>
        <p:nvSpPr>
          <p:cNvPr id="18" name="Espace réservé du contenu 2"/>
          <p:cNvSpPr txBox="1">
            <a:spLocks/>
          </p:cNvSpPr>
          <p:nvPr/>
        </p:nvSpPr>
        <p:spPr>
          <a:xfrm>
            <a:off x="9149576" y="6211788"/>
            <a:ext cx="2009896" cy="32611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fr-FR" sz="1400" dirty="0" smtClean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Boites de pétri</a:t>
            </a:r>
            <a:endParaRPr lang="fr-FR" sz="1800" dirty="0" smtClean="0">
              <a:latin typeface="Arial Unicode MS" panose="020B0604020202020204" pitchFamily="34" charset="-128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  <p:sp>
        <p:nvSpPr>
          <p:cNvPr id="19" name="Espace réservé du contenu 2"/>
          <p:cNvSpPr txBox="1">
            <a:spLocks/>
          </p:cNvSpPr>
          <p:nvPr/>
        </p:nvSpPr>
        <p:spPr>
          <a:xfrm>
            <a:off x="8791853" y="3650314"/>
            <a:ext cx="1148936" cy="32611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fr-FR" sz="1400" dirty="0" smtClean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Culture bactérienne</a:t>
            </a:r>
            <a:endParaRPr lang="fr-FR" sz="1800" dirty="0" smtClean="0">
              <a:latin typeface="Arial Unicode MS" panose="020B0604020202020204" pitchFamily="34" charset="-128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  <p:pic>
        <p:nvPicPr>
          <p:cNvPr id="20" name="Image 19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7125217">
            <a:off x="4165018" y="1686408"/>
            <a:ext cx="260085" cy="882831"/>
          </a:xfrm>
          <a:prstGeom prst="rect">
            <a:avLst/>
          </a:prstGeom>
          <a:noFill/>
        </p:spPr>
      </p:pic>
      <p:pic>
        <p:nvPicPr>
          <p:cNvPr id="21" name="Image 20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3853671">
            <a:off x="1953040" y="1773412"/>
            <a:ext cx="260085" cy="882831"/>
          </a:xfrm>
          <a:prstGeom prst="rect">
            <a:avLst/>
          </a:prstGeom>
          <a:noFill/>
        </p:spPr>
      </p:pic>
      <p:pic>
        <p:nvPicPr>
          <p:cNvPr id="22" name="Image 21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950198">
            <a:off x="6952633" y="5231683"/>
            <a:ext cx="260085" cy="882831"/>
          </a:xfrm>
          <a:prstGeom prst="rect">
            <a:avLst/>
          </a:prstGeom>
          <a:noFill/>
        </p:spPr>
      </p:pic>
      <p:pic>
        <p:nvPicPr>
          <p:cNvPr id="23" name="Image 22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1342658">
            <a:off x="4416080" y="5075758"/>
            <a:ext cx="260085" cy="882831"/>
          </a:xfrm>
          <a:prstGeom prst="rect">
            <a:avLst/>
          </a:prstGeom>
          <a:noFill/>
        </p:spPr>
      </p:pic>
      <p:pic>
        <p:nvPicPr>
          <p:cNvPr id="24" name="Image 23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744741">
            <a:off x="10396001" y="4049139"/>
            <a:ext cx="260085" cy="882831"/>
          </a:xfrm>
          <a:prstGeom prst="rect">
            <a:avLst/>
          </a:prstGeom>
          <a:noFill/>
        </p:spPr>
      </p:pic>
      <p:pic>
        <p:nvPicPr>
          <p:cNvPr id="4" name="Image 3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1584" y="4762434"/>
            <a:ext cx="2100731" cy="14721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80415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1316829">
            <a:off x="-540613" y="96948"/>
            <a:ext cx="6966673" cy="6494087"/>
          </a:xfrm>
          <a:prstGeom prst="rect">
            <a:avLst/>
          </a:prstGeom>
        </p:spPr>
      </p:pic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3307683" y="471367"/>
            <a:ext cx="5604090" cy="1009201"/>
          </a:xfrm>
        </p:spPr>
        <p:txBody>
          <a:bodyPr>
            <a:noAutofit/>
          </a:bodyPr>
          <a:lstStyle/>
          <a:p>
            <a:r>
              <a:rPr lang="fr-FR" sz="4000" b="1" dirty="0" smtClean="0">
                <a:latin typeface="Arial Black" panose="020B0A04020102020204" pitchFamily="34" charset="0"/>
              </a:rPr>
              <a:t>Key </a:t>
            </a:r>
            <a:r>
              <a:rPr lang="fr-FR" sz="4000" b="1" dirty="0" err="1">
                <a:latin typeface="Arial Black" panose="020B0A04020102020204" pitchFamily="34" charset="0"/>
              </a:rPr>
              <a:t>Sellings</a:t>
            </a:r>
            <a:r>
              <a:rPr lang="fr-FR" sz="4000" b="1" dirty="0">
                <a:latin typeface="Arial Black" panose="020B0A04020102020204" pitchFamily="34" charset="0"/>
              </a:rPr>
              <a:t> Points </a:t>
            </a:r>
            <a:br>
              <a:rPr lang="fr-FR" sz="4000" b="1" dirty="0">
                <a:latin typeface="Arial Black" panose="020B0A04020102020204" pitchFamily="34" charset="0"/>
              </a:rPr>
            </a:br>
            <a:endParaRPr lang="fr-FR" sz="4000" b="1" dirty="0">
              <a:latin typeface="Arial Black" panose="020B0A04020102020204" pitchFamily="34" charset="0"/>
            </a:endParaRPr>
          </a:p>
        </p:txBody>
      </p:sp>
      <p:sp>
        <p:nvSpPr>
          <p:cNvPr id="4" name="Espace réservé du contenu 3"/>
          <p:cNvSpPr>
            <a:spLocks noGrp="1"/>
          </p:cNvSpPr>
          <p:nvPr>
            <p:ph idx="1"/>
          </p:nvPr>
        </p:nvSpPr>
        <p:spPr>
          <a:xfrm rot="194166">
            <a:off x="1390138" y="1977668"/>
            <a:ext cx="4056349" cy="3837657"/>
          </a:xfrm>
        </p:spPr>
        <p:txBody>
          <a:bodyPr>
            <a:normAutofit/>
          </a:bodyPr>
          <a:lstStyle/>
          <a:p>
            <a:r>
              <a:rPr lang="fr-FR" dirty="0" smtClean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Règles </a:t>
            </a:r>
            <a:r>
              <a:rPr lang="fr-FR" dirty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intéressantes </a:t>
            </a:r>
          </a:p>
          <a:p>
            <a:r>
              <a:rPr lang="fr-FR" dirty="0" smtClean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Retournement </a:t>
            </a:r>
            <a:r>
              <a:rPr lang="fr-FR" dirty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de situation courant </a:t>
            </a:r>
          </a:p>
          <a:p>
            <a:r>
              <a:rPr lang="fr-FR" dirty="0" smtClean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Prise </a:t>
            </a:r>
            <a:r>
              <a:rPr lang="fr-FR" dirty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en main facile </a:t>
            </a:r>
          </a:p>
          <a:p>
            <a:r>
              <a:rPr lang="fr-FR" dirty="0" smtClean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Ambiance </a:t>
            </a:r>
            <a:r>
              <a:rPr lang="fr-FR" dirty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fun et sympa </a:t>
            </a:r>
          </a:p>
          <a:p>
            <a:r>
              <a:rPr lang="fr-FR" dirty="0" smtClean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Graphismes </a:t>
            </a:r>
            <a:r>
              <a:rPr lang="fr-FR" dirty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mignons</a:t>
            </a:r>
          </a:p>
        </p:txBody>
      </p:sp>
      <p:pic>
        <p:nvPicPr>
          <p:cNvPr id="6" name="Imag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17074" y="2402280"/>
            <a:ext cx="4386474" cy="29884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251244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3845517" y="457551"/>
            <a:ext cx="5112953" cy="974618"/>
          </a:xfrm>
        </p:spPr>
        <p:txBody>
          <a:bodyPr>
            <a:normAutofit/>
          </a:bodyPr>
          <a:lstStyle/>
          <a:p>
            <a:pPr algn="ctr"/>
            <a:r>
              <a:rPr lang="fr-FR" b="1" u="sng" dirty="0" smtClean="0">
                <a:latin typeface="Arial Black" panose="020B0A04020102020204" pitchFamily="34" charset="0"/>
              </a:rPr>
              <a:t>Merci beaucoup</a:t>
            </a:r>
            <a:endParaRPr lang="fr-FR" b="1" u="sng" dirty="0">
              <a:latin typeface="Arial Black" panose="020B0A04020102020204" pitchFamily="34" charset="0"/>
            </a:endParaRPr>
          </a:p>
        </p:txBody>
      </p:sp>
      <p:pic>
        <p:nvPicPr>
          <p:cNvPr id="3" name="Espace réservé du contenu 2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58808" y="791347"/>
            <a:ext cx="2328548" cy="1967505"/>
          </a:xfrm>
        </p:spPr>
      </p:pic>
      <p:pic>
        <p:nvPicPr>
          <p:cNvPr id="5" name="Imag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18186" y="791346"/>
            <a:ext cx="2328548" cy="1967505"/>
          </a:xfrm>
          <a:prstGeom prst="rect">
            <a:avLst/>
          </a:prstGeom>
        </p:spPr>
      </p:pic>
      <p:sp>
        <p:nvSpPr>
          <p:cNvPr id="6" name="Titre 1"/>
          <p:cNvSpPr txBox="1">
            <a:spLocks/>
          </p:cNvSpPr>
          <p:nvPr/>
        </p:nvSpPr>
        <p:spPr>
          <a:xfrm>
            <a:off x="3523132" y="3871898"/>
            <a:ext cx="5112953" cy="97461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fr-FR" b="1" u="sng" dirty="0" smtClean="0">
                <a:latin typeface="Arial Black" panose="020B0A04020102020204" pitchFamily="34" charset="0"/>
              </a:rPr>
              <a:t>Des questions ?</a:t>
            </a:r>
            <a:endParaRPr lang="fr-FR" b="1" u="sng" dirty="0"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96284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hème1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hème1" id="{6BB524EA-0AFF-4736-B5F8-A6D20F87AE7D}" vid="{41D7A57B-959F-4E9A-A55E-52E53467B21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446</TotalTime>
  <Words>150</Words>
  <Application>Microsoft Office PowerPoint</Application>
  <PresentationFormat>Grand écran</PresentationFormat>
  <Paragraphs>41</Paragraphs>
  <Slides>9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5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9</vt:i4>
      </vt:variant>
    </vt:vector>
  </HeadingPairs>
  <TitlesOfParts>
    <vt:vector size="15" baseType="lpstr">
      <vt:lpstr>Arial Unicode MS</vt:lpstr>
      <vt:lpstr>Arial</vt:lpstr>
      <vt:lpstr>Arial Black</vt:lpstr>
      <vt:lpstr>Calibri</vt:lpstr>
      <vt:lpstr>Calibri Light</vt:lpstr>
      <vt:lpstr>Thème1</vt:lpstr>
      <vt:lpstr>Cellulis Bellum</vt:lpstr>
      <vt:lpstr>Contexte</vt:lpstr>
      <vt:lpstr>Objectif</vt:lpstr>
      <vt:lpstr>Mécaniques</vt:lpstr>
      <vt:lpstr>Apports de la numérisation</vt:lpstr>
      <vt:lpstr>Graphismes</vt:lpstr>
      <vt:lpstr>Références</vt:lpstr>
      <vt:lpstr>Key Sellings Points  </vt:lpstr>
      <vt:lpstr>Merci beaucoup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Cellulis Bellum</dc:title>
  <dc:creator>Compte Microsoft</dc:creator>
  <cp:lastModifiedBy>Compte Microsoft</cp:lastModifiedBy>
  <cp:revision>128</cp:revision>
  <dcterms:created xsi:type="dcterms:W3CDTF">2015-05-19T14:33:31Z</dcterms:created>
  <dcterms:modified xsi:type="dcterms:W3CDTF">2015-06-05T08:47:33Z</dcterms:modified>
</cp:coreProperties>
</file>

<file path=docProps/thumbnail.jpeg>
</file>